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9" r:id="rId14"/>
    <p:sldId id="267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494"/>
    <a:srgbClr val="6C97A6"/>
    <a:srgbClr val="677EAB"/>
    <a:srgbClr val="228FC7"/>
    <a:srgbClr val="A3D1E9"/>
    <a:srgbClr val="404040"/>
    <a:srgbClr val="0097F9"/>
    <a:srgbClr val="0089F9"/>
    <a:srgbClr val="0097FA"/>
    <a:srgbClr val="00A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53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AB874-D0BD-49D3-B3D2-B0E4C3F5D7FB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D1C59-9AB2-4FF3-BD76-86D9FAD723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628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546100" y="-4763"/>
            <a:ext cx="5014912" cy="6862763"/>
            <a:chOff x="546100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984250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1287C3"/>
                </a:gs>
              </a:gsLst>
              <a:lin ang="5400000" scaled="1"/>
            </a:gra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546100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404040"/>
                </a:gs>
              </a:gsLst>
              <a:lin ang="5400000" scaled="1"/>
            </a:gra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546100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989012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984250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546100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00" y="310181"/>
            <a:ext cx="2998871" cy="2998871"/>
          </a:xfrm>
          <a:prstGeom prst="rect">
            <a:avLst/>
          </a:prstGeom>
          <a:ln>
            <a:noFill/>
          </a:ln>
        </p:spPr>
      </p:pic>
      <p:sp>
        <p:nvSpPr>
          <p:cNvPr id="10" name="Rectángulo 9"/>
          <p:cNvSpPr/>
          <p:nvPr userDrawn="1"/>
        </p:nvSpPr>
        <p:spPr>
          <a:xfrm>
            <a:off x="232229" y="4431687"/>
            <a:ext cx="11727542" cy="72000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Top"/>
              <a:lightRig rig="threePt" dir="t"/>
            </a:scene3d>
          </a:bodyPr>
          <a:lstStyle/>
          <a:p>
            <a:pPr algn="ctr"/>
            <a:endParaRPr lang="es-ES"/>
          </a:p>
        </p:txBody>
      </p:sp>
      <p:sp>
        <p:nvSpPr>
          <p:cNvPr id="18" name="Rectángulo 17"/>
          <p:cNvSpPr/>
          <p:nvPr userDrawn="1"/>
        </p:nvSpPr>
        <p:spPr>
          <a:xfrm>
            <a:off x="475771" y="4545375"/>
            <a:ext cx="11484000" cy="54000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Top"/>
              <a:lightRig rig="threePt" dir="t"/>
            </a:scene3d>
          </a:bodyPr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 userDrawn="1"/>
        </p:nvSpPr>
        <p:spPr>
          <a:xfrm>
            <a:off x="727771" y="4641064"/>
            <a:ext cx="11232000" cy="36000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Top"/>
              <a:lightRig rig="threePt" dir="t"/>
            </a:scene3d>
          </a:bodyPr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8835437" y="6442502"/>
            <a:ext cx="33410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100" kern="1200" cap="none" dirty="0" smtClean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Alumno: Carlos Escario Bajo</a:t>
            </a:r>
            <a:endParaRPr lang="es-ES" sz="2100" kern="1200" cap="none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15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72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158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962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30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8735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973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539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011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bg1">
                <a:lumMod val="85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0833" y="6519445"/>
            <a:ext cx="551167" cy="324000"/>
          </a:xfrm>
        </p:spPr>
        <p:txBody>
          <a:bodyPr/>
          <a:lstStyle>
            <a:lvl1pPr marL="0" algn="r" defTabSz="914400" rtl="0" eaLnBrk="1" latinLnBrk="0" hangingPunct="1">
              <a:defRPr lang="es-ES" sz="1400" kern="1200" cap="none" smtClean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5DE51DF5-2D8E-46A7-886F-4BCA52C480EC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048750" y="6519445"/>
            <a:ext cx="2536686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r>
              <a:rPr lang="es-ES" sz="1600" kern="1200" cap="none" dirty="0" smtClean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Alumno: Carlos Escario Bajo</a:t>
            </a:r>
            <a:endParaRPr lang="es-ES" sz="1600" kern="1200" cap="none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8157" y="0"/>
            <a:ext cx="1365337" cy="136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15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7285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059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782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7728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590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703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282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 userDrawn="1"/>
        </p:nvGrpSpPr>
        <p:grpSpPr>
          <a:xfrm>
            <a:off x="0" y="0"/>
            <a:ext cx="2436813" cy="6858001"/>
            <a:chOff x="150812" y="0"/>
            <a:chExt cx="2436813" cy="6858001"/>
          </a:xfrm>
        </p:grpSpPr>
        <p:sp>
          <p:nvSpPr>
            <p:cNvPr id="10" name="Freeform 8"/>
            <p:cNvSpPr/>
            <p:nvPr/>
          </p:nvSpPr>
          <p:spPr bwMode="auto">
            <a:xfrm>
              <a:off x="150812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457200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grpSp>
          <p:nvGrpSpPr>
            <p:cNvPr id="14" name="Grupo 13"/>
            <p:cNvGrpSpPr/>
            <p:nvPr userDrawn="1"/>
          </p:nvGrpSpPr>
          <p:grpSpPr>
            <a:xfrm>
              <a:off x="150812" y="0"/>
              <a:ext cx="2436813" cy="6858000"/>
              <a:chOff x="150812" y="0"/>
              <a:chExt cx="2436813" cy="6858000"/>
            </a:xfrm>
          </p:grpSpPr>
          <p:sp>
            <p:nvSpPr>
              <p:cNvPr id="8" name="Freeform 6"/>
              <p:cNvSpPr/>
              <p:nvPr/>
            </p:nvSpPr>
            <p:spPr bwMode="auto">
              <a:xfrm>
                <a:off x="457200" y="0"/>
                <a:ext cx="1122363" cy="5329238"/>
              </a:xfrm>
              <a:custGeom>
                <a:avLst/>
                <a:gdLst/>
                <a:ahLst/>
                <a:cxnLst/>
                <a:rect l="0" t="0" r="r" b="b"/>
                <a:pathLst>
                  <a:path w="707" h="3357">
                    <a:moveTo>
                      <a:pt x="0" y="3330"/>
                    </a:moveTo>
                    <a:lnTo>
                      <a:pt x="156" y="3357"/>
                    </a:lnTo>
                    <a:lnTo>
                      <a:pt x="707" y="0"/>
                    </a:lnTo>
                    <a:lnTo>
                      <a:pt x="547" y="0"/>
                    </a:lnTo>
                    <a:lnTo>
                      <a:pt x="0" y="33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1287C3"/>
                  </a:gs>
                </a:gsLst>
                <a:lin ang="5400000" scaled="1"/>
              </a:gradFill>
              <a:ln>
                <a:noFill/>
              </a:ln>
            </p:spPr>
          </p:sp>
          <p:sp>
            <p:nvSpPr>
              <p:cNvPr id="9" name="Freeform 7"/>
              <p:cNvSpPr/>
              <p:nvPr/>
            </p:nvSpPr>
            <p:spPr bwMode="auto">
              <a:xfrm>
                <a:off x="150812" y="0"/>
                <a:ext cx="1117600" cy="5276850"/>
              </a:xfrm>
              <a:custGeom>
                <a:avLst/>
                <a:gdLst/>
                <a:ahLst/>
                <a:cxnLst/>
                <a:rect l="0" t="0" r="r" b="b"/>
                <a:pathLst>
                  <a:path w="704" h="3324">
                    <a:moveTo>
                      <a:pt x="704" y="0"/>
                    </a:moveTo>
                    <a:lnTo>
                      <a:pt x="545" y="0"/>
                    </a:lnTo>
                    <a:lnTo>
                      <a:pt x="0" y="3300"/>
                    </a:lnTo>
                    <a:lnTo>
                      <a:pt x="157" y="3324"/>
                    </a:lnTo>
                    <a:lnTo>
                      <a:pt x="70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404040"/>
                  </a:gs>
                </a:gsLst>
                <a:lin ang="5400000" scaled="1"/>
                <a:tileRect/>
              </a:gradFill>
              <a:ln>
                <a:noFill/>
              </a:ln>
            </p:spPr>
          </p:sp>
          <p:sp>
            <p:nvSpPr>
              <p:cNvPr id="12" name="Freeform 10"/>
              <p:cNvSpPr/>
              <p:nvPr/>
            </p:nvSpPr>
            <p:spPr bwMode="auto">
              <a:xfrm>
                <a:off x="457200" y="5286375"/>
                <a:ext cx="2130425" cy="1571625"/>
              </a:xfrm>
              <a:custGeom>
                <a:avLst/>
                <a:gdLst/>
                <a:ahLst/>
                <a:cxnLst/>
                <a:rect l="0" t="0" r="r" b="b"/>
                <a:pathLst>
                  <a:path w="1342" h="990">
                    <a:moveTo>
                      <a:pt x="0" y="3"/>
                    </a:moveTo>
                    <a:lnTo>
                      <a:pt x="942" y="990"/>
                    </a:lnTo>
                    <a:lnTo>
                      <a:pt x="1342" y="990"/>
                    </a:lnTo>
                    <a:lnTo>
                      <a:pt x="156" y="27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</p:sp>
          <p:sp>
            <p:nvSpPr>
              <p:cNvPr id="13" name="Freeform 11"/>
              <p:cNvSpPr/>
              <p:nvPr/>
            </p:nvSpPr>
            <p:spPr bwMode="auto">
              <a:xfrm>
                <a:off x="150812" y="5238750"/>
                <a:ext cx="1695450" cy="1619250"/>
              </a:xfrm>
              <a:custGeom>
                <a:avLst/>
                <a:gdLst/>
                <a:ahLst/>
                <a:cxnLst/>
                <a:rect l="0" t="0" r="r" b="b"/>
                <a:pathLst>
                  <a:path w="1068" h="1020">
                    <a:moveTo>
                      <a:pt x="1068" y="1020"/>
                    </a:moveTo>
                    <a:lnTo>
                      <a:pt x="184" y="60"/>
                    </a:lnTo>
                    <a:lnTo>
                      <a:pt x="154" y="27"/>
                    </a:lnTo>
                    <a:lnTo>
                      <a:pt x="157" y="27"/>
                    </a:lnTo>
                    <a:lnTo>
                      <a:pt x="157" y="24"/>
                    </a:lnTo>
                    <a:lnTo>
                      <a:pt x="154" y="2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74" y="1020"/>
                    </a:lnTo>
                    <a:lnTo>
                      <a:pt x="1068" y="10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D2F85C-5785-4909-909D-72FCCDF8845C}" type="datetimeFigureOut">
              <a:rPr lang="es-ES" smtClean="0"/>
              <a:t>11/11/2019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DE51DF5-2D8E-46A7-886F-4BCA52C480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51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pfs.io/" TargetMode="External"/><Relationship Id="rId4" Type="http://schemas.openxmlformats.org/officeDocument/2006/relationships/hyperlink" Target="https://docs.ipfs.io/introduction/overview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36686" y="3658812"/>
            <a:ext cx="8810171" cy="985759"/>
          </a:xfrm>
        </p:spPr>
        <p:txBody>
          <a:bodyPr anchor="t">
            <a:normAutofit/>
          </a:bodyPr>
          <a:lstStyle/>
          <a:p>
            <a:pPr algn="l"/>
            <a:r>
              <a:rPr lang="es-ES" dirty="0" err="1"/>
              <a:t>d</a:t>
            </a:r>
            <a:r>
              <a:rPr lang="es-ES" dirty="0" err="1" smtClean="0"/>
              <a:t>App</a:t>
            </a:r>
            <a:r>
              <a:rPr lang="es-ES" dirty="0" smtClean="0"/>
              <a:t> para la gestión de mascotas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21778" y="4925181"/>
            <a:ext cx="6987645" cy="1054705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 smtClean="0"/>
              <a:t>Trabajo de Fin de Grado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 smtClean="0"/>
              <a:t>Escuela Superior de Ingeniería y Tecnología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b="1" dirty="0" smtClean="0"/>
              <a:t>Universidad Internacional de la Rioja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412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5" y="29028"/>
            <a:ext cx="10393188" cy="6531429"/>
          </a:xfrm>
          <a:prstGeom prst="rect">
            <a:avLst/>
          </a:prstGeom>
          <a:noFill/>
        </p:spPr>
      </p:pic>
      <p:sp>
        <p:nvSpPr>
          <p:cNvPr id="7" name="Rectángulo 6"/>
          <p:cNvSpPr/>
          <p:nvPr/>
        </p:nvSpPr>
        <p:spPr>
          <a:xfrm>
            <a:off x="5891947" y="349738"/>
            <a:ext cx="3469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Almacenamiento en IPFS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18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783" y="849675"/>
            <a:ext cx="9899299" cy="4629468"/>
          </a:xfrm>
          <a:prstGeom prst="rect">
            <a:avLst/>
          </a:prstGeom>
          <a:noFill/>
        </p:spPr>
      </p:pic>
      <p:sp>
        <p:nvSpPr>
          <p:cNvPr id="6" name="Rectángulo 5"/>
          <p:cNvSpPr/>
          <p:nvPr/>
        </p:nvSpPr>
        <p:spPr>
          <a:xfrm>
            <a:off x="4987548" y="146538"/>
            <a:ext cx="3469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Recuperación de IPFS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7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24478" y="281008"/>
            <a:ext cx="3469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Iniciar el nodo local IPFS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Start_ipfs.mp4 - Reproductor multimedia VLC 2019-11-09 23-37-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692" b="8698"/>
          <a:stretch/>
        </p:blipFill>
        <p:spPr>
          <a:xfrm>
            <a:off x="2173940" y="847165"/>
            <a:ext cx="8152093" cy="5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1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180725" y="281008"/>
            <a:ext cx="4062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Arrancar el servidor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Ganache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elículas y TV 2019-11-09 23-53-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967" b="17591"/>
          <a:stretch/>
        </p:blipFill>
        <p:spPr>
          <a:xfrm>
            <a:off x="1652177" y="1102659"/>
            <a:ext cx="9119418" cy="496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6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uffle_deplo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1565" y="1021972"/>
            <a:ext cx="8982635" cy="505039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942009" y="402033"/>
            <a:ext cx="6966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 de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Smarcontracts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el servidor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Ganache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4931379" y="334797"/>
            <a:ext cx="31226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Aplicación web /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dApp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etch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1565" y="948906"/>
            <a:ext cx="9251577" cy="52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6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73879" y="299764"/>
            <a:ext cx="1734670" cy="1748119"/>
          </a:xfrm>
          <a:prstGeom prst="ellipse">
            <a:avLst/>
          </a:prstGeom>
          <a:solidFill>
            <a:srgbClr val="548494"/>
          </a:solidFill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Resumen</a:t>
            </a:r>
            <a:endParaRPr lang="es-E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948845" y="1533013"/>
            <a:ext cx="5185808" cy="5128920"/>
            <a:chOff x="948845" y="1533013"/>
            <a:chExt cx="5185808" cy="5128920"/>
          </a:xfrm>
        </p:grpSpPr>
        <p:sp>
          <p:nvSpPr>
            <p:cNvPr id="5" name="Elipse 4"/>
            <p:cNvSpPr/>
            <p:nvPr/>
          </p:nvSpPr>
          <p:spPr>
            <a:xfrm>
              <a:off x="948845" y="1533013"/>
              <a:ext cx="5185808" cy="5128920"/>
            </a:xfrm>
            <a:prstGeom prst="ellipse">
              <a:avLst/>
            </a:prstGeom>
            <a:solidFill>
              <a:srgbClr val="548494"/>
            </a:solidFill>
            <a:ln w="190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endPara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757591" y="3770132"/>
              <a:ext cx="3568315" cy="584775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s-ES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Objetivos y retos</a:t>
              </a:r>
              <a:endPara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Rectángulo 13"/>
          <p:cNvSpPr/>
          <p:nvPr/>
        </p:nvSpPr>
        <p:spPr>
          <a:xfrm>
            <a:off x="4567364" y="1244258"/>
            <a:ext cx="5587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Conexión de los centros veterinarios a nivel nacional.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541748" y="177919"/>
            <a:ext cx="57143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Bajo nuestro criterio los objetivos, tanto generales como específicos, que se establecieron al inicio del presente trabajo se han cumplido en su totalidad.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5124439" y="1626821"/>
            <a:ext cx="4473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Viabilidad del entorno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Blockchain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IPFS.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5489984" y="2009384"/>
            <a:ext cx="278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usable y accesible.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5822642" y="2391947"/>
            <a:ext cx="276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de coste cero.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6072858" y="2774508"/>
            <a:ext cx="4901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Aumento del nivel de competencias del autor.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6341444" y="3273392"/>
            <a:ext cx="1729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Retos a cumplir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341444" y="3775045"/>
            <a:ext cx="4160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de nuevas funcionalidades.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6314833" y="4284849"/>
            <a:ext cx="418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Implementación de seguridad y RGPD.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6177702" y="4794652"/>
            <a:ext cx="5534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 en entornos productivos (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Hyperledger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Alastria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etc.)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32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70611" y="302837"/>
            <a:ext cx="3524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u="sng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Agradecimientos </a:t>
            </a:r>
            <a:endParaRPr lang="es-ES" sz="2400" b="1" u="sng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800594" y="1367370"/>
            <a:ext cx="4600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Centro Veterinario García-Ochoa   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400799" y="1182704"/>
            <a:ext cx="49498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Carretera de Casillas, 6 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BAJO LOC </a:t>
            </a:r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3, </a:t>
            </a:r>
            <a:endParaRPr lang="es-ES" sz="2400" b="1" dirty="0" smtClean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05420 Sotillo </a:t>
            </a:r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la Adrada (ÁVILA)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11" y="2013701"/>
            <a:ext cx="6203576" cy="41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3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73879" y="299764"/>
            <a:ext cx="1734670" cy="1748119"/>
          </a:xfrm>
          <a:prstGeom prst="ellipse">
            <a:avLst/>
          </a:prstGeom>
          <a:solidFill>
            <a:srgbClr val="548494"/>
          </a:solidFill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Presentación</a:t>
            </a:r>
            <a:endParaRPr lang="es-E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950400" y="1421056"/>
            <a:ext cx="5185808" cy="5128920"/>
            <a:chOff x="2308549" y="814681"/>
            <a:chExt cx="5185808" cy="5128920"/>
          </a:xfrm>
        </p:grpSpPr>
        <p:sp>
          <p:nvSpPr>
            <p:cNvPr id="5" name="Elipse 4"/>
            <p:cNvSpPr/>
            <p:nvPr/>
          </p:nvSpPr>
          <p:spPr>
            <a:xfrm>
              <a:off x="2308549" y="814681"/>
              <a:ext cx="5185808" cy="5128920"/>
            </a:xfrm>
            <a:prstGeom prst="ellipse">
              <a:avLst/>
            </a:prstGeom>
            <a:solidFill>
              <a:srgbClr val="548494"/>
            </a:solidFill>
            <a:ln w="190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endPara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CuadroTexto 2"/>
            <p:cNvSpPr txBox="1"/>
            <p:nvPr/>
          </p:nvSpPr>
          <p:spPr>
            <a:xfrm>
              <a:off x="2944905" y="1792389"/>
              <a:ext cx="411914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Nuevo paradigma de aplicaciones de gestión</a:t>
              </a:r>
              <a:endPara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2841880" y="2869607"/>
              <a:ext cx="41191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0" b="1" dirty="0" err="1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dApp</a:t>
              </a:r>
              <a:endPara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2841879" y="3885270"/>
              <a:ext cx="41191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000" b="1" dirty="0" err="1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decentralized</a:t>
              </a:r>
              <a:r>
                <a:rPr lang="es-ES" sz="40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4000" b="1" dirty="0" err="1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Applications</a:t>
              </a:r>
              <a:endParaRPr lang="es-E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Rectángulo 10"/>
          <p:cNvSpPr/>
          <p:nvPr/>
        </p:nvSpPr>
        <p:spPr>
          <a:xfrm>
            <a:off x="6373906" y="540840"/>
            <a:ext cx="4787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"Aplicación que tiene su </a:t>
            </a:r>
            <a:r>
              <a:rPr lang="es-ES" sz="32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es-ES" sz="32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ejecutándose en una red P2P."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36" y="4366637"/>
            <a:ext cx="2745854" cy="19265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623" y="2684144"/>
            <a:ext cx="1475007" cy="147500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245" y="2110500"/>
            <a:ext cx="1999986" cy="98827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47" y="2047883"/>
            <a:ext cx="1675551" cy="938309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1385046" y="1789007"/>
            <a:ext cx="102738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Desarrollamos sobre 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BlockChain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por su capacidad para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desplegar y almacenar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SmartContracts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Éstos son pequeños programas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donde se pueden definir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ejecutar reglas de negocio.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66" y="656041"/>
            <a:ext cx="1132966" cy="113296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357006" y="194376"/>
            <a:ext cx="6329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¿Qué modelo de red P2P seleccionamos?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966061" y="2667438"/>
            <a:ext cx="4442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¿Dónde almacenamos los datos?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95" y="3198429"/>
            <a:ext cx="997908" cy="997908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045621" y="4437999"/>
            <a:ext cx="3046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Planetary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391426" y="5012790"/>
            <a:ext cx="582544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“IPFS is a distributed system for storing and accessing files, websites, applications, and data</a:t>
            </a:r>
            <a:r>
              <a:rPr lang="en-US" b="1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</a:p>
          <a:p>
            <a:pPr>
              <a:spcBef>
                <a:spcPts val="1200"/>
              </a:spcBef>
            </a:pPr>
            <a:r>
              <a:rPr lang="en-US" sz="1100" b="1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Fuente: </a:t>
            </a:r>
            <a:r>
              <a:rPr lang="es-ES" sz="1100" i="1" dirty="0">
                <a:hlinkClick r:id="rId4"/>
              </a:rPr>
              <a:t>https://docs.ipfs.io/introduction/overview/</a:t>
            </a:r>
            <a:endParaRPr lang="en-US" sz="1100" b="1" i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092135" y="4499555"/>
            <a:ext cx="14736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i="1" dirty="0">
                <a:hlinkClick r:id="rId5"/>
              </a:rPr>
              <a:t>https://ipfs.io/</a:t>
            </a:r>
            <a:endParaRPr lang="es-ES" sz="1600" b="1" i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73879" y="299764"/>
            <a:ext cx="1734670" cy="1748119"/>
          </a:xfrm>
          <a:prstGeom prst="ellipse">
            <a:avLst/>
          </a:prstGeom>
          <a:solidFill>
            <a:srgbClr val="548494"/>
          </a:solidFill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Motivación</a:t>
            </a:r>
            <a:endParaRPr lang="es-E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948845" y="1476741"/>
            <a:ext cx="5185808" cy="5128920"/>
            <a:chOff x="948845" y="1533013"/>
            <a:chExt cx="5185808" cy="5128920"/>
          </a:xfrm>
        </p:grpSpPr>
        <p:sp>
          <p:nvSpPr>
            <p:cNvPr id="5" name="Elipse 4"/>
            <p:cNvSpPr/>
            <p:nvPr/>
          </p:nvSpPr>
          <p:spPr>
            <a:xfrm>
              <a:off x="948845" y="1533013"/>
              <a:ext cx="5185808" cy="5128920"/>
            </a:xfrm>
            <a:prstGeom prst="ellipse">
              <a:avLst/>
            </a:prstGeom>
            <a:solidFill>
              <a:srgbClr val="548494"/>
            </a:solidFill>
            <a:ln w="190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endPara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482175" y="2475306"/>
              <a:ext cx="4318473" cy="954107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 proyecto se ha centrado en dos objetivos.</a:t>
              </a:r>
              <a:endParaRPr lang="es-E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1159757" y="3856836"/>
            <a:ext cx="497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ES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Resolver un problema.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611712" y="3641391"/>
            <a:ext cx="53739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pretende solucionar el problema de la desconexión existente entre los diferentes sistemas veterinarios de las CCAA.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25269" t="31001" r="25692" b="12274"/>
          <a:stretch/>
        </p:blipFill>
        <p:spPr>
          <a:xfrm>
            <a:off x="6509619" y="688961"/>
            <a:ext cx="4445390" cy="274045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164516" y="4576646"/>
            <a:ext cx="34232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Aceptar un reto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3012512" y="390019"/>
            <a:ext cx="306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Resolver un problema:</a:t>
            </a:r>
          </a:p>
        </p:txBody>
      </p:sp>
      <p:sp>
        <p:nvSpPr>
          <p:cNvPr id="3" name="Rectángulo 2"/>
          <p:cNvSpPr/>
          <p:nvPr/>
        </p:nvSpPr>
        <p:spPr>
          <a:xfrm>
            <a:off x="6611712" y="4708080"/>
            <a:ext cx="378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Fuente: Centro </a:t>
            </a:r>
            <a:r>
              <a:rPr lang="es-E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Veterinario</a:t>
            </a:r>
            <a:r>
              <a:rPr lang="en-U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i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García</a:t>
            </a:r>
            <a:r>
              <a:rPr lang="en-US" sz="1400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-Ochoa y SIACYL</a:t>
            </a:r>
            <a:endParaRPr lang="es-ES" sz="1400" dirty="0"/>
          </a:p>
        </p:txBody>
      </p:sp>
      <p:sp>
        <p:nvSpPr>
          <p:cNvPr id="14" name="Rectángulo 13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8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231" t="29270" r="13923" b="3181"/>
          <a:stretch/>
        </p:blipFill>
        <p:spPr>
          <a:xfrm>
            <a:off x="5074043" y="295420"/>
            <a:ext cx="6093117" cy="579589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951826" y="6091310"/>
            <a:ext cx="56198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i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Fuente: https</a:t>
            </a:r>
            <a:r>
              <a:rPr lang="es-ES" sz="10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://drive.google.com/file/d/1JxmV0252ikfsPAwdW_mIRmED2-Ww5VK6/view </a:t>
            </a:r>
            <a:endParaRPr lang="es-E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606162" y="3488305"/>
            <a:ext cx="2846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Aceptar un reto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921668" y="1743655"/>
            <a:ext cx="16656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i="1" dirty="0">
                <a:solidFill>
                  <a:srgbClr val="548494"/>
                </a:solidFill>
              </a:rPr>
              <a:t>https://alastria.io/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157257" y="1707196"/>
            <a:ext cx="1871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Consorcio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Alastria</a:t>
            </a:r>
            <a:r>
              <a:rPr lang="es-ES" b="1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s-E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937394" y="6549976"/>
            <a:ext cx="153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Capítulos 1 y 2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4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73879" y="299764"/>
            <a:ext cx="1734670" cy="1748119"/>
          </a:xfrm>
          <a:prstGeom prst="ellipse">
            <a:avLst/>
          </a:prstGeom>
          <a:solidFill>
            <a:srgbClr val="548494"/>
          </a:solidFill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Solución propuesta</a:t>
            </a:r>
            <a:endParaRPr lang="es-E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948845" y="1533013"/>
            <a:ext cx="5185808" cy="5128920"/>
            <a:chOff x="948845" y="1533013"/>
            <a:chExt cx="5185808" cy="5128920"/>
          </a:xfrm>
        </p:grpSpPr>
        <p:sp>
          <p:nvSpPr>
            <p:cNvPr id="5" name="Elipse 4"/>
            <p:cNvSpPr/>
            <p:nvPr/>
          </p:nvSpPr>
          <p:spPr>
            <a:xfrm>
              <a:off x="948845" y="1533013"/>
              <a:ext cx="5185808" cy="5128920"/>
            </a:xfrm>
            <a:prstGeom prst="ellipse">
              <a:avLst/>
            </a:prstGeom>
            <a:solidFill>
              <a:srgbClr val="548494"/>
            </a:solidFill>
            <a:ln w="1905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endParaRPr lang="es-E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040923" y="3805085"/>
              <a:ext cx="5001651" cy="584775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r>
                <a:rPr lang="es-ES" sz="3200" b="1" dirty="0" smtClean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Aplicación web formada por:</a:t>
              </a:r>
              <a:endParaRPr lang="es-E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Rectángulo 1"/>
          <p:cNvSpPr/>
          <p:nvPr/>
        </p:nvSpPr>
        <p:spPr>
          <a:xfrm>
            <a:off x="5884190" y="2149702"/>
            <a:ext cx="4027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 de servicios </a:t>
            </a:r>
            <a:r>
              <a:rPr lang="es-ES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s-ES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Web3.js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734" y="1286771"/>
            <a:ext cx="570396" cy="4924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206" y="2017780"/>
            <a:ext cx="786209" cy="66851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184751" y="2997224"/>
            <a:ext cx="5173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Truffle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 Servidor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Ethereum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Ganache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113" y="2841490"/>
            <a:ext cx="561975" cy="866775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6364617" y="3844746"/>
            <a:ext cx="315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Smartcontracts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Solidity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888" y="3708265"/>
            <a:ext cx="509854" cy="681595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6173840" y="4692268"/>
            <a:ext cx="3016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Almacenamiento en IPFS: 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486" y="4637413"/>
            <a:ext cx="527324" cy="52732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976056" y="1302180"/>
            <a:ext cx="3275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Frontal en </a:t>
            </a:r>
            <a:r>
              <a:rPr lang="es-ES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framework: </a:t>
            </a:r>
            <a:r>
              <a:rPr lang="es-ES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VueJS</a:t>
            </a:r>
            <a:endParaRPr lang="es-ES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99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  <p:bldP spid="1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205318" y="514581"/>
            <a:ext cx="2644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24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VueJS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57" y="364700"/>
            <a:ext cx="752231" cy="64948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205318" y="1267617"/>
            <a:ext cx="781354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Rápida curva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aprendizaje.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Documentación exhaustiva y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-idioma.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Sencillez de uso del API.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Detección de puertos ocupados (8080, 8081, …)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Generación de rápida del proyecto desde de la consola de comandos.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205318" y="3851750"/>
            <a:ext cx="5015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 de servicios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Web3.js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51" y="3630707"/>
            <a:ext cx="924536" cy="786132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205318" y="4470628"/>
            <a:ext cx="7032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 el frontal y el servidor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Ethereum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b="1" i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s-ES" b="1" i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bject</a:t>
            </a:r>
            <a:r>
              <a:rPr lang="es-ES" b="1" i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provider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937394" y="6549976"/>
            <a:ext cx="1105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4c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08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205318" y="514581"/>
            <a:ext cx="52405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Truffle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/Servidor </a:t>
            </a:r>
            <a:r>
              <a:rPr lang="es-ES" sz="24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Ganaché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13" y="312025"/>
            <a:ext cx="756430" cy="116669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205318" y="1208565"/>
            <a:ext cx="87819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Scaffolding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inicial del proyecto.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Compilación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Smartcontracts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además de: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Generar archivos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formato JSON con la estructura del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Smartcontract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su </a:t>
            </a:r>
            <a:r>
              <a:rPr lang="es-ES" sz="2000" b="1" dirty="0" err="1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bytecode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correspondiente.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Despliegue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sobre redes privadas y públicas.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Generación </a:t>
            </a:r>
            <a:r>
              <a:rPr lang="es-ES" sz="20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ejecución de test.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205318" y="4290318"/>
            <a:ext cx="3502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Almacenamiento en IPFS</a:t>
            </a:r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80" y="4123120"/>
            <a:ext cx="796059" cy="79605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2205317" y="5043897"/>
            <a:ext cx="46599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Implentaciones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2000" b="1" dirty="0" err="1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 gráfica web.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Conversión de la información a HASH </a:t>
            </a:r>
            <a:endParaRPr lang="es-ES" sz="20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3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77" y="47845"/>
            <a:ext cx="4840942" cy="650213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613647" y="3172426"/>
            <a:ext cx="2823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Arquitectura técnica</a:t>
            </a:r>
            <a:endParaRPr lang="es-ES" sz="24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224366" y="6408102"/>
            <a:ext cx="14870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i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Fuente: Diseño propio </a:t>
            </a:r>
            <a:endParaRPr lang="es-E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937394" y="6549976"/>
            <a:ext cx="11051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rgbClr val="54849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Capítulo 4</a:t>
            </a:r>
            <a:endParaRPr lang="es-ES" sz="1600" b="1" dirty="0">
              <a:solidFill>
                <a:srgbClr val="54849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486" y="4637413"/>
            <a:ext cx="527324" cy="5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2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2646</TotalTime>
  <Words>497</Words>
  <Application>Microsoft Office PowerPoint</Application>
  <PresentationFormat>Panorámica</PresentationFormat>
  <Paragraphs>87</Paragraphs>
  <Slides>17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Corbel</vt:lpstr>
      <vt:lpstr>Parallax</vt:lpstr>
      <vt:lpstr>dApp para la gestión de mascotas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 Gómez Cirujano</dc:creator>
  <cp:lastModifiedBy>Carolina Gómez Cirujano</cp:lastModifiedBy>
  <cp:revision>79</cp:revision>
  <dcterms:created xsi:type="dcterms:W3CDTF">2019-10-20T17:31:46Z</dcterms:created>
  <dcterms:modified xsi:type="dcterms:W3CDTF">2019-11-11T21:57:50Z</dcterms:modified>
</cp:coreProperties>
</file>